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3" r:id="rId10"/>
    <p:sldId id="264" r:id="rId11"/>
    <p:sldId id="265" r:id="rId12"/>
    <p:sldId id="269" r:id="rId13"/>
    <p:sldId id="270" r:id="rId14"/>
    <p:sldId id="266" r:id="rId15"/>
    <p:sldId id="267" r:id="rId16"/>
    <p:sldId id="268" r:id="rId17"/>
    <p:sldId id="275" r:id="rId18"/>
    <p:sldId id="271" r:id="rId19"/>
    <p:sldId id="272" r:id="rId20"/>
    <p:sldId id="273" r:id="rId21"/>
    <p:sldId id="274" r:id="rId22"/>
    <p:sldId id="278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F87E38-3FA3-45A7-A7AD-76AFAE7D8CD8}" type="datetimeFigureOut">
              <a:rPr lang="es-CO" smtClean="0"/>
              <a:t>1/10/2025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O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B8F55C-5983-4E9B-9043-59978A43737F}" type="slidenum">
              <a:rPr lang="es-CO" smtClean="0"/>
              <a:t>‹Nº›</a:t>
            </a:fld>
            <a:endParaRPr lang="es-CO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1248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sz="5400" b="1" dirty="0" smtClean="0"/>
              <a:t>SERVICIO AL CLIENTE </a:t>
            </a:r>
            <a:endParaRPr lang="es-CO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32560" y="1556792"/>
            <a:ext cx="7406640" cy="5040560"/>
          </a:xfrm>
        </p:spPr>
        <p:txBody>
          <a:bodyPr>
            <a:noAutofit/>
          </a:bodyPr>
          <a:lstStyle/>
          <a:p>
            <a:pPr algn="ctr"/>
            <a:r>
              <a:rPr lang="es-CO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“Una herramienta que impacta en la competitividad”</a:t>
            </a:r>
          </a:p>
          <a:p>
            <a:pPr algn="ctr"/>
            <a:endParaRPr lang="es-CO" sz="36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437112"/>
            <a:ext cx="561662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9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7"/>
            <a:ext cx="7498080" cy="164219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b="1" dirty="0" smtClean="0"/>
              <a:t>Estrategias del servicio al cliente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16296" y="2938433"/>
            <a:ext cx="3168352" cy="3528392"/>
          </a:xfrm>
        </p:spPr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dirty="0" smtClean="0"/>
              <a:t>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Momentos de verdad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Face to Face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Plus y valor agregado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Just in time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Calidad del servicio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Estrategia CRM</a:t>
            </a:r>
          </a:p>
        </p:txBody>
      </p:sp>
      <p:pic>
        <p:nvPicPr>
          <p:cNvPr id="7170" name="Picture 2" descr="http://1.bp.blogspot.com/-dw-HCyY4Ym0/U63nE9wn11I/AAAAAAAAADE/eRqU193Bq8w/s1600/satiasfacc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8575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 descr="http://www1.comfenalcovalle.com.co/sites/default/files/imagecache/imagen_ventana_emergente/servicio-cliente-registro-aportes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338437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76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9240" y="52873"/>
            <a:ext cx="7498080" cy="15121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sz="5400" b="1" dirty="0" smtClean="0"/>
              <a:t>1. Estrategia de Marketing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060848"/>
            <a:ext cx="5040560" cy="43204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Marketing es un concepto inglés, traducido al castellano como mercadeo o mercadotecnia. Se trata de la disciplina dedicada al análisis del comportamiento de los mercados y de los consumidores. El marketing analiza la gestión comercial de las empresas con el objetivo de captar, retener y fidelizar a los clientes a través de la satisfacción de sus necesidades.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72816"/>
            <a:ext cx="25931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815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Las 4 pes</a:t>
            </a:r>
            <a:endParaRPr lang="es-CO" sz="5400" b="1" dirty="0"/>
          </a:p>
        </p:txBody>
      </p:sp>
      <p:pic>
        <p:nvPicPr>
          <p:cNvPr id="6" name="5 Marcador de contenido" descr="http://profemax.mex.tl/imagesnew2/0/0/0/1/1/0/8/8/5/1/4P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47825"/>
            <a:ext cx="7344816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46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Las 4 F”S - Online</a:t>
            </a:r>
            <a:endParaRPr lang="es-CO" sz="5400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/>
              <a:t> </a:t>
            </a:r>
            <a:r>
              <a:rPr lang="es-CO" sz="3600" dirty="0" smtClean="0"/>
              <a:t>Flujo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CO" sz="3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3600" dirty="0" smtClean="0"/>
              <a:t> Funcionalidad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CO" sz="3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3600" dirty="0" smtClean="0"/>
              <a:t> </a:t>
            </a:r>
            <a:r>
              <a:rPr lang="es-CO" sz="3600" dirty="0" err="1" smtClean="0"/>
              <a:t>Feedback</a:t>
            </a:r>
            <a:endParaRPr lang="es-CO" sz="36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CO" sz="36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3600" dirty="0" smtClean="0"/>
              <a:t>Fidelización</a:t>
            </a:r>
            <a:endParaRPr lang="es-CO" sz="3600" dirty="0"/>
          </a:p>
        </p:txBody>
      </p:sp>
      <p:pic>
        <p:nvPicPr>
          <p:cNvPr id="6" name="5 Imagen" descr="http://www.bluelawmarket.com/wp-content/uploads/2015/02/jfallorina-marketi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8843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9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CO" b="1" dirty="0" smtClean="0"/>
              <a:t>Marketing</a:t>
            </a:r>
            <a:endParaRPr lang="es-CO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CO" dirty="0" smtClean="0"/>
              <a:t>De lo general:</a:t>
            </a:r>
          </a:p>
          <a:p>
            <a:pPr marL="82296" indent="0">
              <a:buNone/>
            </a:pPr>
            <a:endParaRPr lang="es-CO" dirty="0"/>
          </a:p>
          <a:p>
            <a:pPr marL="82296" indent="0">
              <a:buNone/>
            </a:pPr>
            <a:endParaRPr lang="es-CO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10" y="1659476"/>
            <a:ext cx="28575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19" y="2148819"/>
            <a:ext cx="2719561" cy="184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28083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90" y="4416906"/>
            <a:ext cx="2339340" cy="1912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549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Marketing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s-CO" dirty="0" smtClean="0"/>
              <a:t>A los especifico:</a:t>
            </a:r>
          </a:p>
          <a:p>
            <a:pPr marL="82296" indent="0">
              <a:buNone/>
            </a:pPr>
            <a:endParaRPr lang="es-CO" dirty="0"/>
          </a:p>
          <a:p>
            <a:pPr marL="82296" indent="0">
              <a:buNone/>
            </a:pPr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311467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287655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365104"/>
            <a:ext cx="3000375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84" y="4509120"/>
            <a:ext cx="2724150" cy="193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38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dirty="0" smtClean="0"/>
              <a:t>2. </a:t>
            </a:r>
            <a:r>
              <a:rPr lang="es-CO" sz="5400" b="1" dirty="0" smtClean="0"/>
              <a:t>Momentos</a:t>
            </a:r>
            <a:r>
              <a:rPr lang="es-CO" sz="5400" dirty="0" smtClean="0"/>
              <a:t> </a:t>
            </a:r>
            <a:r>
              <a:rPr lang="es-CO" sz="5400" b="1" dirty="0" smtClean="0"/>
              <a:t>de verdad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916832"/>
            <a:ext cx="7602048" cy="43315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CO" sz="3600" dirty="0"/>
              <a:t>“Un momento de verdad es cada instante en que un cliente toma contacto con la persona o sistema que da el servicio</a:t>
            </a:r>
            <a:r>
              <a:rPr lang="es-CO" sz="3600" dirty="0" smtClean="0"/>
              <a:t>“</a:t>
            </a:r>
            <a:endParaRPr lang="es-CO" sz="3600" dirty="0"/>
          </a:p>
        </p:txBody>
      </p:sp>
      <p:pic>
        <p:nvPicPr>
          <p:cNvPr id="4" name="3 Imagen" descr="http://blog.rpp.com.pe/marketingmix/files/2013/08/6marketingmi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81642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047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081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4800" b="1" dirty="0" smtClean="0"/>
              <a:t>10 momentos de verdad</a:t>
            </a:r>
            <a:endParaRPr lang="es-CO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268760"/>
            <a:ext cx="4432536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El saludo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Proporcionar ayuda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Una cara amable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El tono de la voz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La mirada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Una respuesta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La eficiencia en las respuestas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Rapidez para resolver situaciones concretas.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Agradecimiento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3500" dirty="0"/>
              <a:t> Despedirse</a:t>
            </a:r>
          </a:p>
          <a:p>
            <a:pPr marL="82296" indent="0">
              <a:buNone/>
            </a:pPr>
            <a:endParaRPr lang="es-CO" dirty="0" smtClean="0"/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80831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718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3. Face to Face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/>
          <a:lstStyle/>
          <a:p>
            <a:pPr marL="82296" indent="0">
              <a:buNone/>
            </a:pPr>
            <a:r>
              <a:rPr lang="es-CO" dirty="0" smtClean="0"/>
              <a:t>Proceso mediante el cual se da la experiencia de establecer contacto físico y visual entre dos o mas personas con la finalidad de establecer negociaciones en busca de la satisfacción del cliente en la vivencia del servicio.</a:t>
            </a:r>
            <a:endParaRPr lang="es-CO" dirty="0"/>
          </a:p>
        </p:txBody>
      </p:sp>
      <p:pic>
        <p:nvPicPr>
          <p:cNvPr id="4" name="3 Imagen" descr="https://encrypted-tbn2.gstatic.com/images?q=tbn:ANd9GcQDSt1n8woDmsHQAYBu8JPy6vWvxxTVnt4j2ev3-4XHOlfo4Es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38437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57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b="1" dirty="0" smtClean="0"/>
              <a:t>4. Plus y valor agregado 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CO" sz="3600" dirty="0" smtClean="0"/>
              <a:t>Es una característica o servicio extra que se le da a un producto o servicio con el fin de darle un mayor valor en la percepción del consumidor.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1819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836712"/>
            <a:ext cx="7498080" cy="194421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CO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¿Porque sensibilizar en servicio al cliente?</a:t>
            </a:r>
            <a:endParaRPr lang="es-CO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5 tips para tener un mejor servicio al cli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8245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51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5. Just in time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033262"/>
            <a:ext cx="4752528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CO" dirty="0" smtClean="0"/>
              <a:t>Es el conjunto de acciones y determinaciones que permiten desarrollar una estrategia de servicio en el tiempo exacto y determinado para la satisfacción del cliente.</a:t>
            </a:r>
            <a:endParaRPr lang="es-CO" dirty="0"/>
          </a:p>
        </p:txBody>
      </p:sp>
      <p:pic>
        <p:nvPicPr>
          <p:cNvPr id="4" name="3 Imagen" descr="https://encrypted-tbn2.gstatic.com/images?q=tbn:ANd9GcRqGZl8UCM-dmqNgiOTVrtyi029fuTdRijl28Qwgxs4cttOp0a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2520280" cy="3343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79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0081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6. Calidad del servicio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268760"/>
            <a:ext cx="4320480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700" dirty="0"/>
              <a:t> Conocer las necesidades de los clientes. (escuchar)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700" dirty="0"/>
              <a:t> Atención inmediata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700" dirty="0"/>
              <a:t> Comprensión de lo que el cliente quiere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700" dirty="0"/>
              <a:t> Trato cortes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700" dirty="0"/>
              <a:t> Excelencia en la comunicación 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700" dirty="0"/>
              <a:t> Prontitud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700" dirty="0"/>
              <a:t> Eficiencia al prestar el servicio</a:t>
            </a:r>
          </a:p>
          <a:p>
            <a:pPr>
              <a:buFont typeface="Wingdings" panose="05000000000000000000" pitchFamily="2" charset="2"/>
              <a:buChar char="q"/>
            </a:pPr>
            <a:endParaRPr lang="es-CO" dirty="0" smtClean="0"/>
          </a:p>
          <a:p>
            <a:pPr marL="82296" indent="0">
              <a:buNone/>
            </a:pPr>
            <a:endParaRPr lang="es-CO" dirty="0"/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16835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98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4800" b="1" dirty="0" smtClean="0"/>
              <a:t>Recomendaciones para el buen servicio </a:t>
            </a:r>
            <a:endParaRPr lang="es-CO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65783"/>
            <a:ext cx="5040560" cy="489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 smtClean="0"/>
              <a:t> </a:t>
            </a:r>
            <a:r>
              <a:rPr lang="es-CO" dirty="0"/>
              <a:t>Trasmitir buenos modales y confianza</a:t>
            </a:r>
            <a:r>
              <a:rPr lang="es-CO" dirty="0" smtClean="0"/>
              <a:t>.</a:t>
            </a:r>
            <a:endParaRPr lang="es-CO" dirty="0"/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/>
              <a:t> Al preguntar esperar las </a:t>
            </a:r>
            <a:r>
              <a:rPr lang="es-CO" dirty="0" smtClean="0"/>
              <a:t>respuestas</a:t>
            </a:r>
            <a:endParaRPr lang="es-CO" dirty="0"/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/>
              <a:t> Tener </a:t>
            </a:r>
            <a:r>
              <a:rPr lang="es-CO" dirty="0" smtClean="0"/>
              <a:t>tacto</a:t>
            </a:r>
            <a:endParaRPr lang="es-CO" dirty="0"/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/>
              <a:t> No hacer tantas preguntas</a:t>
            </a:r>
          </a:p>
        </p:txBody>
      </p:sp>
      <p:pic>
        <p:nvPicPr>
          <p:cNvPr id="14338" name="Picture 2" descr="http://4.bp.blogspot.com/-eKQMxw-57GA/VDGLaf0acJI/AAAAAAAAAFA/Q0RdHhUGaRI/s1600/SERVICIOAL%2BCLIEN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92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7. Estrategia CRM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5149552"/>
          </a:xfrm>
        </p:spPr>
        <p:txBody>
          <a:bodyPr/>
          <a:lstStyle/>
          <a:p>
            <a:pPr marL="82296" indent="0" algn="ctr">
              <a:buNone/>
            </a:pPr>
            <a:r>
              <a:rPr lang="es-CO" b="1" dirty="0" smtClean="0"/>
              <a:t>“ Gestión de la relación con los clientes “</a:t>
            </a:r>
          </a:p>
          <a:p>
            <a:pPr marL="82296" indent="0">
              <a:buNone/>
            </a:pPr>
            <a:endParaRPr lang="es-CO" dirty="0"/>
          </a:p>
          <a:p>
            <a:pPr marL="82296" indent="0">
              <a:buNone/>
            </a:pPr>
            <a:r>
              <a:rPr lang="es-CO" dirty="0" smtClean="0"/>
              <a:t>Es la combinación de acciones estratégicas orientadas a fortalecer la relación con los clientes, todo soportado en las tecnologías de la información.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5897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Que plantea una estrategia CRM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0" y="1700808"/>
            <a:ext cx="4248472" cy="489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 smtClean="0"/>
              <a:t> </a:t>
            </a:r>
            <a:r>
              <a:rPr lang="es-CO" sz="3800" dirty="0"/>
              <a:t>Obtener y proporcionar información de los clientes.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CO" sz="38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3800" dirty="0"/>
              <a:t> Aprender todo sobre los clientes.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CO" sz="3800" dirty="0"/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3800" dirty="0"/>
              <a:t> Sistemas de información para suministrar información para la toma de decisiones.</a:t>
            </a:r>
          </a:p>
          <a:p>
            <a:pPr>
              <a:buFont typeface="Wingdings" panose="05000000000000000000" pitchFamily="2" charset="2"/>
              <a:buChar char="q"/>
            </a:pPr>
            <a:endParaRPr lang="es-CO" dirty="0" smtClean="0"/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4563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935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276872"/>
            <a:ext cx="7498080" cy="21602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CO" sz="5400" b="1" dirty="0" smtClean="0"/>
              <a:t>Protocolo </a:t>
            </a:r>
            <a:r>
              <a:rPr lang="es-CO" sz="5400" b="1" dirty="0" err="1" smtClean="0"/>
              <a:t>atencion</a:t>
            </a:r>
            <a:r>
              <a:rPr lang="es-CO" sz="5400" b="1" dirty="0" smtClean="0"/>
              <a:t> personal y </a:t>
            </a:r>
            <a:r>
              <a:rPr lang="es-CO" sz="5400" b="1" dirty="0" err="1" smtClean="0"/>
              <a:t>telefonica</a:t>
            </a:r>
            <a:endParaRPr lang="es-CO" sz="5400" b="1" dirty="0"/>
          </a:p>
        </p:txBody>
      </p:sp>
    </p:spTree>
    <p:extLst>
      <p:ext uri="{BB962C8B-B14F-4D97-AF65-F5344CB8AC3E}">
        <p14:creationId xmlns:p14="http://schemas.microsoft.com/office/powerpoint/2010/main" val="271434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21014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4800" dirty="0" smtClean="0"/>
              <a:t>El tipo de colaborador que molesta a un cliente</a:t>
            </a:r>
            <a:endParaRPr lang="es-CO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276872"/>
            <a:ext cx="5008600" cy="3971528"/>
          </a:xfrm>
        </p:spPr>
        <p:txBody>
          <a:bodyPr/>
          <a:lstStyle/>
          <a:p>
            <a:pPr marL="82296" indent="0">
              <a:buNone/>
            </a:pPr>
            <a:r>
              <a:rPr lang="es-CO" dirty="0" smtClean="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400" dirty="0"/>
              <a:t>El lento.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400" dirty="0"/>
              <a:t> El </a:t>
            </a:r>
            <a:r>
              <a:rPr lang="es-CO" sz="2400" dirty="0" err="1"/>
              <a:t>zombie</a:t>
            </a:r>
            <a:endParaRPr lang="es-CO" sz="24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400" dirty="0"/>
              <a:t> El del mínimo esfuerzo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400" dirty="0"/>
              <a:t> El que no sabe nada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400" dirty="0"/>
              <a:t> El mentiroso.</a:t>
            </a:r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</p:txBody>
      </p:sp>
      <p:pic>
        <p:nvPicPr>
          <p:cNvPr id="4" name="Picture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81128"/>
            <a:ext cx="3672408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4817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5400" dirty="0" smtClean="0"/>
              <a:t>Al atender a un cliente tenga en cuenta </a:t>
            </a:r>
            <a:endParaRPr lang="es-CO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2276872"/>
            <a:ext cx="4752528" cy="39715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Mantener una actitud positiva.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Estar dispuesto a prestar un excelente servicio.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Mostrar interés.</a:t>
            </a:r>
          </a:p>
          <a:p>
            <a:pPr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Utilizar un adecuado tono de voz.</a:t>
            </a:r>
          </a:p>
          <a:p>
            <a:pPr marL="82296" indent="0">
              <a:buNone/>
            </a:pP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3074" name="Picture 2" descr="Resultado de imagen para imagenes servicio telefon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25922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80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5400" dirty="0" smtClean="0"/>
              <a:t>Reglas básicas de la atención del personal</a:t>
            </a:r>
            <a:endParaRPr lang="es-CO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2060848"/>
            <a:ext cx="7632848" cy="44644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Personalice la atención mencionando el nombre del cliente.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Sea natural, no sea falso o mecánico.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Demuestre energía y cordialidad.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Información y argumentos necesarios.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Concéntrese en su cliente.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Genere recordación con palabras impactantes. </a:t>
            </a:r>
          </a:p>
        </p:txBody>
      </p:sp>
    </p:spTree>
    <p:extLst>
      <p:ext uri="{BB962C8B-B14F-4D97-AF65-F5344CB8AC3E}">
        <p14:creationId xmlns:p14="http://schemas.microsoft.com/office/powerpoint/2010/main" val="1055382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dirty="0" smtClean="0"/>
              <a:t>Lo que se debe evitar al atender a un cliente</a:t>
            </a:r>
            <a:endParaRPr lang="es-CO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060848"/>
            <a:ext cx="4792576" cy="418755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Masticar chicle o comer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Tutear al interlocutor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Contestar o utilizar el celular.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Olvidar el nombre del cliente.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Hablar de forma muy rápida o muy lenta.</a:t>
            </a:r>
          </a:p>
          <a:p>
            <a:pPr marL="82296" indent="0">
              <a:buNone/>
            </a:pPr>
            <a:endParaRPr lang="es-CO" dirty="0"/>
          </a:p>
        </p:txBody>
      </p:sp>
      <p:pic>
        <p:nvPicPr>
          <p:cNvPr id="4" name="3 Imagen" descr="http://www.elcorreo.com/noticias/201502/27/media/cortadas/telefono-gritar--490x5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592" y="4293096"/>
            <a:ext cx="2736304" cy="230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cnt3l3com.files.wordpress.com/2013/05/worst-for-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774736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980728"/>
            <a:ext cx="7498080" cy="51845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VERDADERO NEGOCIO DE TODA EMPRESA ES CREAR Y CONSERVAR LOS CLIENTES    </a:t>
            </a: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“Peter Drucker”</a:t>
            </a:r>
          </a:p>
          <a:p>
            <a:pPr marL="82296" indent="0" algn="ctr">
              <a:buNone/>
            </a:pPr>
            <a:endParaRPr lang="es-CO" sz="2000" b="1" dirty="0"/>
          </a:p>
          <a:p>
            <a:pPr marL="82296" indent="0" algn="ctr">
              <a:buNone/>
            </a:pPr>
            <a:endParaRPr lang="es-CO" sz="2000" b="1" dirty="0" smtClean="0"/>
          </a:p>
          <a:p>
            <a:pPr marL="82296" indent="0" algn="ctr">
              <a:buNone/>
            </a:pPr>
            <a:endParaRPr lang="es-CO" sz="2000" b="1" dirty="0"/>
          </a:p>
          <a:p>
            <a:pPr marL="82296" indent="0" algn="ctr">
              <a:buNone/>
            </a:pPr>
            <a:endParaRPr lang="es-CO" sz="2000" dirty="0"/>
          </a:p>
        </p:txBody>
      </p:sp>
      <p:pic>
        <p:nvPicPr>
          <p:cNvPr id="2050" name="Picture 2" descr="http://formacioninteractiva.org/wp-content/uploads/2014/08/atenci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475252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56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132856"/>
            <a:ext cx="7498080" cy="17281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dirty="0" smtClean="0"/>
              <a:t>Protocolo de atención telefónica</a:t>
            </a:r>
            <a:endParaRPr lang="es-CO" sz="5400" dirty="0"/>
          </a:p>
        </p:txBody>
      </p:sp>
    </p:spTree>
    <p:extLst>
      <p:ext uri="{BB962C8B-B14F-4D97-AF65-F5344CB8AC3E}">
        <p14:creationId xmlns:p14="http://schemas.microsoft.com/office/powerpoint/2010/main" val="2908078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dirty="0" smtClean="0"/>
              <a:t>Importancia y beneficios de la atención telefónica</a:t>
            </a:r>
            <a:endParaRPr lang="es-CO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060848"/>
            <a:ext cx="7602048" cy="4187552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 smtClean="0"/>
              <a:t> </a:t>
            </a:r>
            <a:r>
              <a:rPr lang="es-CO" sz="2600" dirty="0"/>
              <a:t>Actividad permanente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Ahorro de tiempo y distancia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Atención individualizada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Medio de comunicación eficaz</a:t>
            </a:r>
          </a:p>
        </p:txBody>
      </p:sp>
      <p:pic>
        <p:nvPicPr>
          <p:cNvPr id="4" name="12 Imagen" descr="_MG_732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437112"/>
            <a:ext cx="374441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0560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dirty="0" smtClean="0"/>
              <a:t>Situaciones particulares en la atención telefónica</a:t>
            </a:r>
            <a:endParaRPr lang="es-CO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4048" y="1988840"/>
            <a:ext cx="4032448" cy="4259560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dirty="0" smtClean="0"/>
              <a:t> </a:t>
            </a:r>
            <a:r>
              <a:rPr lang="es-CO" sz="2600" dirty="0"/>
              <a:t>Como pedirle al cliente que espere?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CO" sz="2600" dirty="0"/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Como trasferir una llamada?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s-CO" sz="2600" dirty="0"/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s-CO" sz="2600" dirty="0"/>
              <a:t> Como tomar un mensaje?</a:t>
            </a:r>
          </a:p>
        </p:txBody>
      </p:sp>
      <p:pic>
        <p:nvPicPr>
          <p:cNvPr id="1026" name="Picture 2" descr="http://static.ellitoral.com/um/fotos/128542_tele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3672408" cy="443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6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88640"/>
            <a:ext cx="7498080" cy="10801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b="1" dirty="0" smtClean="0"/>
              <a:t>¿QUE ES SERVICIO AL CLIENTE?</a:t>
            </a:r>
            <a:endParaRPr lang="es-CO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968552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endParaRPr lang="es-CO" sz="5700" dirty="0" smtClean="0"/>
          </a:p>
          <a:p>
            <a:pPr marL="82296" indent="0">
              <a:buNone/>
            </a:pPr>
            <a:endParaRPr lang="es-CO" sz="5700" dirty="0"/>
          </a:p>
          <a:p>
            <a:pPr marL="82296" indent="0">
              <a:buNone/>
            </a:pPr>
            <a:endParaRPr lang="es-CO" sz="5700" dirty="0" smtClean="0"/>
          </a:p>
          <a:p>
            <a:pPr marL="82296" indent="0">
              <a:buNone/>
            </a:pPr>
            <a:endParaRPr lang="es-CO" sz="5700" dirty="0"/>
          </a:p>
          <a:p>
            <a:pPr marL="82296" indent="0">
              <a:buNone/>
            </a:pPr>
            <a:endParaRPr lang="es-CO" sz="5700" dirty="0" smtClean="0"/>
          </a:p>
          <a:p>
            <a:pPr marL="82296" indent="0">
              <a:buNone/>
            </a:pPr>
            <a:endParaRPr lang="es-CO" sz="5700" dirty="0"/>
          </a:p>
          <a:p>
            <a:pPr marL="82296" indent="0">
              <a:buNone/>
            </a:pPr>
            <a:endParaRPr lang="es-CO" sz="5700" dirty="0" smtClean="0"/>
          </a:p>
          <a:p>
            <a:pPr marL="82296" indent="0">
              <a:buNone/>
            </a:pPr>
            <a:endParaRPr lang="es-CO" sz="5700" dirty="0" smtClean="0"/>
          </a:p>
          <a:p>
            <a:pPr marL="82296" indent="0">
              <a:buNone/>
            </a:pPr>
            <a:endParaRPr lang="es-CO" sz="5700" dirty="0"/>
          </a:p>
          <a:p>
            <a:pPr marL="82296" indent="0">
              <a:buNone/>
            </a:pPr>
            <a:endParaRPr lang="es-CO" sz="5700" dirty="0" smtClean="0"/>
          </a:p>
          <a:p>
            <a:pPr marL="82296" indent="0" algn="just">
              <a:buNone/>
            </a:pPr>
            <a:r>
              <a:rPr lang="es-CO" sz="14400" dirty="0" smtClean="0"/>
              <a:t>Es el conjunto de actividades interrelacionadas, que ofrece una empresa con el fin de que el cliente reciba el producto en el momento y lugar adecuado asegurando su uso.</a:t>
            </a:r>
            <a:r>
              <a:rPr lang="es-CO" sz="14400" dirty="0" smtClean="0">
                <a:solidFill>
                  <a:schemeClr val="bg1"/>
                </a:solidFill>
              </a:rPr>
              <a:t> </a:t>
            </a:r>
            <a:r>
              <a:rPr lang="es-CO" sz="12800" dirty="0">
                <a:solidFill>
                  <a:schemeClr val="bg1"/>
                </a:solidFill>
              </a:rPr>
              <a:t>conjunto </a:t>
            </a:r>
            <a:r>
              <a:rPr lang="es-CO" dirty="0">
                <a:solidFill>
                  <a:schemeClr val="bg1"/>
                </a:solidFill>
              </a:rPr>
              <a:t>de actividades interrelacionadas, que ofrece una empresa con el fin de que el cliente, reciba el producto en el momento y lugar adecuado asegurando su uso.</a:t>
            </a:r>
          </a:p>
          <a:p>
            <a:pPr marL="82296" indent="0">
              <a:buNone/>
            </a:pPr>
            <a:r>
              <a:rPr lang="es-CO" dirty="0" smtClean="0">
                <a:solidFill>
                  <a:schemeClr val="bg1"/>
                </a:solidFill>
              </a:rPr>
              <a:t>nadas</a:t>
            </a:r>
            <a:r>
              <a:rPr lang="es-CO" dirty="0">
                <a:solidFill>
                  <a:schemeClr val="bg1"/>
                </a:solidFill>
              </a:rPr>
              <a:t>, que ofrece una empresa con el fin de que el cliente, reciba el producto en el momento y lugar adecuado asegurando su uso.</a:t>
            </a:r>
          </a:p>
          <a:p>
            <a:pPr marL="82296" indent="0">
              <a:buNone/>
            </a:pPr>
            <a:endParaRPr lang="es-CO" dirty="0"/>
          </a:p>
        </p:txBody>
      </p:sp>
      <p:pic>
        <p:nvPicPr>
          <p:cNvPr id="4" name="3 Imagen" descr="Curso-de-Atención-y-Servicio-al-Clien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316835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08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51216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b="1" dirty="0" smtClean="0"/>
              <a:t>Los 10 mandamientos del servicio al cliente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88840"/>
            <a:ext cx="4320480" cy="4680520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CO" dirty="0" smtClean="0"/>
              <a:t>El cliente por encima de todo.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dirty="0" smtClean="0"/>
              <a:t>No hay nada imposible cuando se quiere.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dirty="0" smtClean="0"/>
              <a:t>Cumple todo lo que prometas.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dirty="0" smtClean="0"/>
              <a:t>Solo hay una forma de satisfacer al cliente, dale un poco mas de lo que espera.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CO" dirty="0" smtClean="0"/>
              <a:t>Para el cliente tu marca es la diferencia.</a:t>
            </a:r>
            <a:endParaRPr lang="es-CO" dirty="0"/>
          </a:p>
        </p:txBody>
      </p:sp>
      <p:pic>
        <p:nvPicPr>
          <p:cNvPr id="3074" name="Picture 2" descr="http://www.marketingdirecto.com/wp-content/uploads/2012/12/servicio-al-cliente-nuevo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02433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94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158417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b="1" dirty="0" smtClean="0"/>
              <a:t>Los 10 mandamientos del servicio al cliente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348880"/>
            <a:ext cx="4392488" cy="3744416"/>
          </a:xfrm>
        </p:spPr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Fallar en un punto significa fallar en todo.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 empleado insatisfecho genera un cliente insatisfecho.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 juicio sobre la calidad del servicio lo realiza el cliente.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Por muy bueno que sea el servicio se puede mejorar.</a:t>
            </a:r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Cuando se trata de satisfacer al cliente todo somos un equipo.</a:t>
            </a:r>
          </a:p>
          <a:p>
            <a:pPr marL="82296" indent="0">
              <a:buNone/>
            </a:pPr>
            <a:endParaRPr lang="es-CO" dirty="0"/>
          </a:p>
        </p:txBody>
      </p:sp>
      <p:pic>
        <p:nvPicPr>
          <p:cNvPr id="4098" name="Picture 2" descr="http://66.media.tumblr.com/64eb2c1b6d4d543c60310df4408a8520/tumblr_inline_n0trcwj8b91rakn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5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O" sz="5400" b="1" dirty="0" smtClean="0"/>
              <a:t>Componentes de un buen servicio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608851"/>
            <a:ext cx="4392488" cy="36004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dirty="0" smtClean="0"/>
              <a:t>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Credibilidad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Comunicación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Comprensión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Accesibilidad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Profesionalismo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Cortesía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 de respuesta</a:t>
            </a:r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42403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50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2636912"/>
            <a:ext cx="7498080" cy="122413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¿El cliente tiene la razón ?</a:t>
            </a:r>
            <a:endParaRPr lang="es-C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47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sz="5400" b="1" dirty="0" smtClean="0"/>
              <a:t>Tipos o clases de clientes</a:t>
            </a:r>
            <a:endParaRPr lang="es-CO" sz="5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92248" y="2420888"/>
            <a:ext cx="3960440" cy="3709392"/>
          </a:xfrm>
        </p:spPr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Impulsivo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Grosero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Callado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Preguntón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Ofensivo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Enamoradizo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Despistado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Indeciso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Técnico</a:t>
            </a:r>
          </a:p>
          <a:p>
            <a:pPr>
              <a:buFont typeface="Wingdings" panose="05000000000000000000" pitchFamily="2" charset="2"/>
              <a:buChar char="q"/>
            </a:pPr>
            <a:endParaRPr lang="es-C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02433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793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482</TotalTime>
  <Words>954</Words>
  <Application>Microsoft Office PowerPoint</Application>
  <PresentationFormat>Presentación en pantalla (4:3)</PresentationFormat>
  <Paragraphs>157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Solsticio</vt:lpstr>
      <vt:lpstr>SERVICIO AL CLIENTE </vt:lpstr>
      <vt:lpstr>Presentación de PowerPoint</vt:lpstr>
      <vt:lpstr>Presentación de PowerPoint</vt:lpstr>
      <vt:lpstr>¿QUE ES SERVICIO AL CLIENTE?</vt:lpstr>
      <vt:lpstr>Los 10 mandamientos del servicio al cliente</vt:lpstr>
      <vt:lpstr>Los 10 mandamientos del servicio al cliente</vt:lpstr>
      <vt:lpstr>Componentes de un buen servicio</vt:lpstr>
      <vt:lpstr>Presentación de PowerPoint</vt:lpstr>
      <vt:lpstr>Tipos o clases de clientes</vt:lpstr>
      <vt:lpstr>Estrategias del servicio al cliente</vt:lpstr>
      <vt:lpstr>1. Estrategia de Marketing</vt:lpstr>
      <vt:lpstr>Las 4 pes</vt:lpstr>
      <vt:lpstr>Las 4 F”S - Online</vt:lpstr>
      <vt:lpstr>Marketing</vt:lpstr>
      <vt:lpstr>Marketing</vt:lpstr>
      <vt:lpstr>2. Momentos de verdad</vt:lpstr>
      <vt:lpstr>10 momentos de verdad</vt:lpstr>
      <vt:lpstr>3. Face to Face</vt:lpstr>
      <vt:lpstr>4. Plus y valor agregado </vt:lpstr>
      <vt:lpstr>5. Just in time</vt:lpstr>
      <vt:lpstr>6. Calidad del servicio</vt:lpstr>
      <vt:lpstr>Recomendaciones para el buen servicio </vt:lpstr>
      <vt:lpstr>7. Estrategia CRM</vt:lpstr>
      <vt:lpstr>Que plantea una estrategia CRM</vt:lpstr>
      <vt:lpstr>Protocolo atencion personal y telefonica</vt:lpstr>
      <vt:lpstr>El tipo de colaborador que molesta a un cliente</vt:lpstr>
      <vt:lpstr>Al atender a un cliente tenga en cuenta </vt:lpstr>
      <vt:lpstr>Reglas básicas de la atención del personal</vt:lpstr>
      <vt:lpstr>Lo que se debe evitar al atender a un cliente</vt:lpstr>
      <vt:lpstr>Protocolo de atención telefónica</vt:lpstr>
      <vt:lpstr>Importancia y beneficios de la atención telefónica</vt:lpstr>
      <vt:lpstr>Situaciones particulares en la atención telefónica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AL CLIENTE</dc:title>
  <dc:creator>ANDRES</dc:creator>
  <cp:lastModifiedBy>MI PC</cp:lastModifiedBy>
  <cp:revision>39</cp:revision>
  <dcterms:created xsi:type="dcterms:W3CDTF">2016-07-24T23:29:30Z</dcterms:created>
  <dcterms:modified xsi:type="dcterms:W3CDTF">2025-10-01T17:14:11Z</dcterms:modified>
</cp:coreProperties>
</file>